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57" r:id="rId4"/>
    <p:sldId id="262" r:id="rId5"/>
    <p:sldId id="263" r:id="rId6"/>
    <p:sldId id="272" r:id="rId7"/>
    <p:sldId id="273" r:id="rId8"/>
    <p:sldId id="277" r:id="rId9"/>
    <p:sldId id="276" r:id="rId10"/>
    <p:sldId id="275" r:id="rId11"/>
    <p:sldId id="280" r:id="rId12"/>
    <p:sldId id="274" r:id="rId13"/>
    <p:sldId id="282" r:id="rId14"/>
    <p:sldId id="283" r:id="rId15"/>
    <p:sldId id="285" r:id="rId16"/>
    <p:sldId id="292" r:id="rId17"/>
    <p:sldId id="291" r:id="rId18"/>
    <p:sldId id="286" r:id="rId19"/>
    <p:sldId id="284" r:id="rId20"/>
    <p:sldId id="290" r:id="rId21"/>
    <p:sldId id="289" r:id="rId22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>
        <p:scale>
          <a:sx n="34" d="100"/>
          <a:sy n="34" d="100"/>
        </p:scale>
        <p:origin x="-738" y="-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3625-A06D-43C3-ADD7-B5B34EE9782F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517C-493A-4A69-BF7E-92F1550B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http://www.engadget.com/2012/10/05/seeing-is-believing-disney-crafts-3d-printed-optics-video/</a:t>
            </a:r>
          </a:p>
          <a:p>
            <a:r>
              <a:rPr lang="en-US" dirty="0" smtClean="0"/>
              <a:t>http://www.youtube.com/user/DisneyResearchHub/videos?view=0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5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http://geeknizer.com/camera-shoots-photos-produces-text-metadata-description/#ixzz2807mIAIi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0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https://www.youtube.com/watch?v=9c6W4CCU9M4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7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http://www.fastcompany.com/1743829/green-goose-tracks-whether-your-kids-are-doing-their-chores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6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3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2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2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cdn.information-management.com/media/assets/article/1082028/TDWI_fig8.gif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517C-493A-4A69-BF7E-92F1550BD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16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16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296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229870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pitchFamily="2" charset="2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eTeXTbXA6-Y?version=3&amp;hl=en_US&amp;rel=0" TargetMode="External"/><Relationship Id="rId5" Type="http://schemas.openxmlformats.org/officeDocument/2006/relationships/hyperlink" Target="http://youtu.be/eTeXTbXA6-Y?t=3m1s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8vkWb15Uudg?version=3&amp;hl=en_US&amp;rel=0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9c6W4CCU9M4?version=3&amp;hl=en_US&amp;rel=0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im3ofiyNSxY?version=3&amp;hl=en_US&amp;rel=0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DbONjZ9izUo?version=3&amp;hl=en_US&amp;rel=0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sLOxUVvcjwE?version=3&amp;hl=en_US&amp;rel=0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SWeAUA4uVk?version=3&amp;hl=en_US&amp;rel=0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etricsguru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now.seo@gmail.com" TargetMode="External"/><Relationship Id="rId4" Type="http://schemas.openxmlformats.org/officeDocument/2006/relationships/hyperlink" Target="http://www.smaboo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Social Media Analy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5" y="609600"/>
            <a:ext cx="16787815" cy="107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6092" y="5715000"/>
            <a:ext cx="18287999" cy="764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Analytics for the Real World</a:t>
            </a:r>
            <a:endParaRPr lang="en-US" dirty="0" smtClean="0">
              <a:sym typeface="Arial Bold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163800" y="685800"/>
            <a:ext cx="10422444" cy="3352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sym typeface="Arial" charset="0"/>
              </a:rPr>
              <a:t>Marshall Sponder,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sym typeface="Arial" charset="0"/>
              </a:rPr>
              <a:t>WebMetricsGuru INC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"/>
          <a:stretch/>
        </p:blipFill>
        <p:spPr bwMode="auto">
          <a:xfrm>
            <a:off x="1" y="425707"/>
            <a:ext cx="14990618" cy="116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5239999" y="4876800"/>
            <a:ext cx="88995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chemeClr val="bg1"/>
                </a:solidFill>
              </a:rPr>
              <a:t>Players in the </a:t>
            </a:r>
            <a:r>
              <a:rPr lang="en-US" sz="11500" b="1" dirty="0" smtClean="0">
                <a:solidFill>
                  <a:schemeClr val="bg1"/>
                </a:solidFill>
              </a:rPr>
              <a:t>Future </a:t>
            </a:r>
            <a:r>
              <a:rPr lang="en-US" sz="11500" b="1" dirty="0" smtClean="0">
                <a:solidFill>
                  <a:schemeClr val="bg1"/>
                </a:solidFill>
              </a:rPr>
              <a:t>of Intelligence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16230600" cy="1828800"/>
          </a:xfrm>
          <a:prstGeom prst="rect">
            <a:avLst/>
          </a:prstGeom>
          <a:solidFill>
            <a:srgbClr val="000000">
              <a:alpha val="71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" y="10363200"/>
            <a:ext cx="14990618" cy="1750657"/>
          </a:xfrm>
          <a:prstGeom prst="rect">
            <a:avLst/>
          </a:prstGeom>
          <a:solidFill>
            <a:srgbClr val="000000">
              <a:alpha val="71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86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0" y="3505200"/>
            <a:ext cx="10972800" cy="19431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Disney Research developing a new class of 3D printed optics that embedded Analytics could reside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3" name="eTeXTbXA6-Y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905000"/>
            <a:ext cx="10744200" cy="8058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0" y="10972800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Source: </a:t>
            </a:r>
            <a:r>
              <a:rPr lang="en-US" sz="2800" dirty="0" smtClean="0">
                <a:solidFill>
                  <a:schemeClr val="bg1"/>
                </a:solidFill>
                <a:hlinkClick r:id="rId5"/>
              </a:rPr>
              <a:t>http://youtu.be/eTeXTbXA6-Y?t=3m1s</a:t>
            </a:r>
            <a:r>
              <a:rPr lang="en-US" sz="2800" dirty="0" smtClean="0">
                <a:solidFill>
                  <a:schemeClr val="bg1"/>
                </a:solidFill>
              </a:rPr>
              <a:t>  (last 30 seconds are best)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0" y="5105400"/>
            <a:ext cx="92202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Solving the Metadata Problem by </a:t>
            </a:r>
            <a:r>
              <a:rPr lang="en-US" sz="7200" b="1" i="1" dirty="0" smtClean="0"/>
              <a:t>automatically and</a:t>
            </a:r>
            <a:r>
              <a:rPr lang="en-US" sz="7200" b="1" dirty="0" smtClean="0"/>
              <a:t> </a:t>
            </a:r>
            <a:r>
              <a:rPr lang="en-US" sz="7200" b="1" dirty="0" smtClean="0"/>
              <a:t>intelligently generating it </a:t>
            </a:r>
            <a:endParaRPr lang="en-US" sz="7200" b="1" dirty="0"/>
          </a:p>
        </p:txBody>
      </p:sp>
      <p:pic>
        <p:nvPicPr>
          <p:cNvPr id="3" name="8vkWb15Uudg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1905000"/>
            <a:ext cx="11353800" cy="851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38055" y="11508432"/>
            <a:ext cx="13211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http://geeknizer.com/camera-shoots-photos-produces-text-metadata-description/#ixzz2807mIAIi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9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0" y="50292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Google Project Glass and Augmented Reality provides Analytics on the 3D </a:t>
            </a:r>
            <a:r>
              <a:rPr lang="en-US" sz="7200" b="1" dirty="0" smtClean="0"/>
              <a:t>World</a:t>
            </a:r>
            <a:endParaRPr lang="en-US" sz="7200" b="1" dirty="0"/>
          </a:p>
        </p:txBody>
      </p:sp>
      <p:pic>
        <p:nvPicPr>
          <p:cNvPr id="3" name="9c6W4CCU9M4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905000"/>
            <a:ext cx="12115800" cy="9086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49400" y="9601200"/>
            <a:ext cx="722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https://www.youtube.com/watch?v=9c6W4CCU9M4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5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8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Counting the “how many” and “when” with Navizon Analytics</a:t>
            </a:r>
            <a:endParaRPr lang="en-US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5392400" y="87630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http://www.youtube.com/watch?v=im3ofiyNSxY</a:t>
            </a:r>
          </a:p>
        </p:txBody>
      </p:sp>
      <p:pic>
        <p:nvPicPr>
          <p:cNvPr id="4" name="im3ofiyNSxY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286000"/>
            <a:ext cx="1143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5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8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Shopper Analytics is Google Analytics for the Real World</a:t>
            </a:r>
            <a:endParaRPr lang="en-US" sz="7200" b="1" dirty="0"/>
          </a:p>
        </p:txBody>
      </p:sp>
      <p:pic>
        <p:nvPicPr>
          <p:cNvPr id="5" name="DbONjZ9izUo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1672998"/>
            <a:ext cx="11790136" cy="8842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16200" y="10515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Using MS Kinect to build real world Google Analytics</a:t>
            </a:r>
          </a:p>
          <a:p>
            <a:r>
              <a:rPr lang="en-US" sz="2400" dirty="0">
                <a:solidFill>
                  <a:schemeClr val="bg1"/>
                </a:solidFill>
              </a:rPr>
              <a:t>http://www.youtube.com/watch?v=DbONjZ9izUo</a:t>
            </a:r>
          </a:p>
        </p:txBody>
      </p:sp>
    </p:spTree>
    <p:extLst>
      <p:ext uri="{BB962C8B-B14F-4D97-AF65-F5344CB8AC3E}">
        <p14:creationId xmlns:p14="http://schemas.microsoft.com/office/powerpoint/2010/main" val="54010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8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Face Deals connects online and offline sales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15392400" y="8978444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https://www.youtube.com/watch?v=sLOxUVvcjwE</a:t>
            </a:r>
          </a:p>
        </p:txBody>
      </p:sp>
      <p:pic>
        <p:nvPicPr>
          <p:cNvPr id="6" name="sLOxUVvcjwE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7000" y="228600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asset3.cbsistatic.com/cnwk.1d/i/tim/2011/02/23/IMG_2143_610x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-26551"/>
            <a:ext cx="14907491" cy="11192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1400" y="5181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Tag Your World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Your </a:t>
            </a:r>
            <a:br>
              <a:rPr lang="en-US" sz="7200" b="1" dirty="0" smtClean="0"/>
            </a:br>
            <a:r>
              <a:rPr lang="en-US" sz="7200" b="1" dirty="0" smtClean="0"/>
              <a:t>Personal </a:t>
            </a:r>
            <a:br>
              <a:rPr lang="en-US" sz="7200" b="1" dirty="0" smtClean="0"/>
            </a:br>
            <a:r>
              <a:rPr lang="en-US" sz="7200" b="1" dirty="0" smtClean="0"/>
              <a:t>Analytics </a:t>
            </a:r>
            <a:br>
              <a:rPr lang="en-US" sz="7200" b="1" dirty="0" smtClean="0"/>
            </a:b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FFFF00"/>
                </a:solidFill>
              </a:rPr>
              <a:t>Are your kids doing their chores?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green go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8034288"/>
            <a:ext cx="5666510" cy="39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50636" y="11582400"/>
            <a:ext cx="1037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http://www.fastcompany.com/1743829/green-goose-tracks-whether-your-kids-are-doing-their-chores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2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0" y="4411177"/>
            <a:ext cx="9940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Nike+ Running fuel App for Mobile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0927" y="7467600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http://nikeplus.nike.com/plus/</a:t>
            </a:r>
          </a:p>
        </p:txBody>
      </p:sp>
      <p:pic>
        <p:nvPicPr>
          <p:cNvPr id="5" name="BSWeAUA4uVk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0584" y="2286000"/>
            <a:ext cx="11074402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0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0" y="3225800"/>
            <a:ext cx="5029200" cy="1651000"/>
          </a:xfrm>
        </p:spPr>
        <p:txBody>
          <a:bodyPr/>
          <a:lstStyle/>
          <a:p>
            <a:r>
              <a:rPr lang="en-US" dirty="0" smtClean="0"/>
              <a:t>How Sensor systems inform the Analytics Frameworks</a:t>
            </a:r>
            <a:endParaRPr lang="en-US" dirty="0"/>
          </a:p>
        </p:txBody>
      </p:sp>
      <p:pic>
        <p:nvPicPr>
          <p:cNvPr id="4" name="Picture 2" descr="http://actionable-analytics.com/wp-content/uploads/2009/07/web-analytics-measurement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80"/>
            <a:ext cx="19354800" cy="1193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819400" y="685800"/>
            <a:ext cx="16306800" cy="6096000"/>
          </a:xfrm>
          <a:prstGeom prst="ellipse">
            <a:avLst/>
          </a:prstGeom>
          <a:solidFill>
            <a:srgbClr val="FFFF0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   Google Project Glass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324600" y="4876800"/>
            <a:ext cx="10820400" cy="3810000"/>
          </a:xfrm>
          <a:prstGeom prst="ellipse">
            <a:avLst/>
          </a:prstGeom>
          <a:solidFill>
            <a:srgbClr val="00B05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Shopper Analytics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039600" y="2590800"/>
            <a:ext cx="4800600" cy="9095510"/>
          </a:xfrm>
          <a:prstGeom prst="ellipse">
            <a:avLst/>
          </a:prstGeom>
          <a:solidFill>
            <a:srgbClr val="7030A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Face Deals</a:t>
            </a:r>
            <a:endParaRPr lang="en-US" sz="4800" b="1" dirty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828800" y="-51955"/>
            <a:ext cx="5791200" cy="9095510"/>
          </a:xfrm>
          <a:prstGeom prst="ellipse">
            <a:avLst/>
          </a:prstGeom>
          <a:solidFill>
            <a:srgbClr val="FFC00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    Navizon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   Analytics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4439900" y="1194954"/>
            <a:ext cx="4914900" cy="10491355"/>
          </a:xfrm>
          <a:prstGeom prst="ellipse">
            <a:avLst/>
          </a:prstGeom>
          <a:solidFill>
            <a:srgbClr val="00B0F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Nike+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Fuel</a:t>
            </a:r>
          </a:p>
        </p:txBody>
      </p:sp>
      <p:sp>
        <p:nvSpPr>
          <p:cNvPr id="11" name="Oval 10"/>
          <p:cNvSpPr/>
          <p:nvPr/>
        </p:nvSpPr>
        <p:spPr bwMode="auto">
          <a:xfrm rot="19292341">
            <a:off x="9455196" y="462972"/>
            <a:ext cx="3837544" cy="11408387"/>
          </a:xfrm>
          <a:prstGeom prst="ellipse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Green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Goose System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1510899">
            <a:off x="2150343" y="6579500"/>
            <a:ext cx="8064039" cy="4244037"/>
          </a:xfrm>
          <a:prstGeom prst="ellipse">
            <a:avLst/>
          </a:prstGeom>
          <a:solidFill>
            <a:srgbClr val="92D050">
              <a:alpha val="36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 smtClean="0">
              <a:ea typeface="ヒラギノ角ゴ ProN W3" charset="0"/>
              <a:cs typeface="ヒラギノ角ゴ ProN W3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Descriptive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ea typeface="ヒラギノ角ゴ ProN W3" charset="0"/>
                <a:cs typeface="ヒラギノ角ゴ ProN W3" charset="0"/>
              </a:rPr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376698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34637"/>
            <a:ext cx="24384000" cy="12217777"/>
          </a:xfrm>
          <a:prstGeom prst="rect">
            <a:avLst/>
          </a:prstGeom>
          <a:solidFill>
            <a:srgbClr val="A50021">
              <a:alpha val="67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24434800" cy="165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dirty="0">
                <a:sym typeface="Arial Bold" charset="0"/>
              </a:rPr>
              <a:t>Authored and Delivering the Rutgers University</a:t>
            </a:r>
            <a:br>
              <a:rPr lang="en-US" sz="8000" dirty="0">
                <a:sym typeface="Arial Bold" charset="0"/>
              </a:rPr>
            </a:br>
            <a:r>
              <a:rPr lang="en-US" sz="8000" dirty="0">
                <a:sym typeface="Arial Bold" charset="0"/>
              </a:rPr>
              <a:t>Online Mini-MBA™: Social Media for the Arts</a:t>
            </a:r>
            <a:br>
              <a:rPr lang="en-US" sz="8000" dirty="0">
                <a:sym typeface="Arial Bold" charset="0"/>
              </a:rPr>
            </a:br>
            <a:endParaRPr lang="en-US" sz="8000" dirty="0" smtClean="0">
              <a:sym typeface="Arial Bold" charset="0"/>
            </a:endParaRPr>
          </a:p>
        </p:txBody>
      </p:sp>
      <p:pic>
        <p:nvPicPr>
          <p:cNvPr id="5" name="Picture 2" descr="http://cmd.rutgers.edu/sites/cmd.rutgers.edu/files/Social-Media-for-the-Art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1277600" cy="474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400800"/>
            <a:ext cx="2600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Key topics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Include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Analyzing social media marketing opportunities for the arts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Exploring the behavioral and psychological factors that drive social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Understanding how to form and optimize social networks for the arts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Designing effective communication strategies of social networks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Implementing measurement strategies to track and measure the ROI of social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Discovering new social media technologies and learning how and when to employ them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2258" y="4327239"/>
            <a:ext cx="11291455" cy="7540526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nstantia" pitchFamily="18" charset="0"/>
              </a:rPr>
              <a:t>Marshall Sponder</a:t>
            </a:r>
          </a:p>
          <a:p>
            <a:r>
              <a:rPr lang="en-US" sz="4400" dirty="0">
                <a:solidFill>
                  <a:schemeClr val="bg1"/>
                </a:solidFill>
                <a:latin typeface="Constantia" pitchFamily="18" charset="0"/>
              </a:rPr>
              <a:t>WebMetricsGuru  INC.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www.webmetricsguru.com</a:t>
            </a:r>
            <a:endParaRPr lang="en-US" sz="4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Constantia" pitchFamily="18" charset="0"/>
                <a:hlinkClick r:id="rId4"/>
              </a:rPr>
              <a:t>www.smabook.com</a:t>
            </a:r>
            <a:endParaRPr lang="en-US" sz="4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4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Constantia" pitchFamily="18" charset="0"/>
                <a:hlinkClick r:id="rId5"/>
              </a:rPr>
              <a:t>now.seo@gmail.com</a:t>
            </a:r>
            <a:endParaRPr lang="en-US" sz="4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4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Constantia" pitchFamily="18" charset="0"/>
              </a:rPr>
              <a:t>@webmetricsguru</a:t>
            </a:r>
          </a:p>
          <a:p>
            <a:r>
              <a:rPr lang="en-US" sz="4400" dirty="0">
                <a:solidFill>
                  <a:schemeClr val="bg1"/>
                </a:solidFill>
                <a:latin typeface="Constantia" pitchFamily="18" charset="0"/>
              </a:rPr>
              <a:t>@smanalyticsbook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51415" y="664649"/>
            <a:ext cx="12504876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onstantia" pitchFamily="18" charset="0"/>
              </a:rPr>
              <a:t>WebMetricsGuru.com  </a:t>
            </a:r>
            <a:endParaRPr lang="en-US" sz="7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8898" y="6488113"/>
            <a:ext cx="2575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tantia" pitchFamily="18" charset="0"/>
              </a:rPr>
              <a:t>WebMetricsGuru INC</a:t>
            </a:r>
            <a:r>
              <a:rPr lang="en-US" b="1" dirty="0">
                <a:solidFill>
                  <a:schemeClr val="tx2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64814"/>
            <a:ext cx="9753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SMA book_Marshall Sponder_large_angl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6200" y="2372809"/>
            <a:ext cx="13825687" cy="10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747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5375"/>
            <a:ext cx="17754600" cy="1293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092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0" y="4648200"/>
            <a:ext cx="7696200" cy="245665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Exploring Social Data in depth </a:t>
            </a:r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at </a:t>
            </a:r>
            <a:r>
              <a:rPr lang="en-US" sz="6600" dirty="0" smtClean="0">
                <a:solidFill>
                  <a:schemeClr val="bg1"/>
                </a:solidFill>
              </a:rPr>
              <a:t>my UCI </a:t>
            </a:r>
            <a:r>
              <a:rPr lang="en-US" sz="6600" dirty="0" smtClean="0">
                <a:solidFill>
                  <a:schemeClr val="bg1"/>
                </a:solidFill>
              </a:rPr>
              <a:t>Class which is starting offered again this Winter (Jan 2013)</a:t>
            </a:r>
            <a:endParaRPr lang="en-US" sz="6600" u="sng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1676400"/>
            <a:ext cx="14768945" cy="97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582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6927" y="34636"/>
            <a:ext cx="24790400" cy="220771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</a:rPr>
              <a:t>our of real-world upcoming sensor data with deep analytics that can change our world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0" y="2971800"/>
            <a:ext cx="20955000" cy="10744200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>
                <a:solidFill>
                  <a:schemeClr val="bg1"/>
                </a:solidFill>
              </a:rPr>
              <a:t>Disney </a:t>
            </a:r>
            <a:r>
              <a:rPr lang="en-US" sz="5400" dirty="0">
                <a:solidFill>
                  <a:schemeClr val="bg1"/>
                </a:solidFill>
              </a:rPr>
              <a:t>Research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Metadata enrichment project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Google Project Glass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Navizon Analytics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Shopper Analytics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Facedeals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The GreenGoose system</a:t>
            </a:r>
          </a:p>
          <a:p>
            <a:pPr lvl="1"/>
            <a:r>
              <a:rPr lang="en-US" sz="5400" dirty="0">
                <a:solidFill>
                  <a:schemeClr val="bg1"/>
                </a:solidFill>
              </a:rPr>
              <a:t>Nike+ Fuel</a:t>
            </a:r>
          </a:p>
          <a:p>
            <a:pPr marL="457200" lvl="1" indent="0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lvl="1"/>
            <a:endParaRPr lang="en-US" sz="4400" dirty="0" smtClean="0">
              <a:solidFill>
                <a:schemeClr val="bg1"/>
              </a:solidFill>
            </a:endParaRPr>
          </a:p>
          <a:p>
            <a:pPr lvl="1"/>
            <a:endParaRPr lang="en-US" sz="6600" dirty="0" smtClean="0">
              <a:solidFill>
                <a:schemeClr val="bg1"/>
              </a:solidFill>
            </a:endParaRPr>
          </a:p>
          <a:p>
            <a:pPr lvl="1"/>
            <a:endParaRPr lang="en-US" sz="6600" dirty="0" smtClean="0">
              <a:solidFill>
                <a:schemeClr val="bg1"/>
              </a:solidFill>
            </a:endParaRPr>
          </a:p>
          <a:p>
            <a:endParaRPr lang="en-US" sz="6600" dirty="0" smtClean="0">
              <a:solidFill>
                <a:schemeClr val="bg1"/>
              </a:solidFill>
            </a:endParaRPr>
          </a:p>
          <a:p>
            <a:endParaRPr lang="en-US" sz="6600" dirty="0" smtClean="0">
              <a:solidFill>
                <a:schemeClr val="bg1"/>
              </a:solidFill>
            </a:endParaRPr>
          </a:p>
          <a:p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9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0" y="1"/>
            <a:ext cx="16350375" cy="1206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6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78" y="0"/>
            <a:ext cx="16253722" cy="1209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663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kibon.org/blog/wp-content/uploads/2012/07/big-data-every-minut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87" r="1999" b="2388"/>
          <a:stretch/>
        </p:blipFill>
        <p:spPr bwMode="auto">
          <a:xfrm>
            <a:off x="0" y="0"/>
            <a:ext cx="24384000" cy="121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40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s.sys-con.com/story/jul12/2311359/10thCloudExpo_BigDataPavil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15944850" cy="119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27" y="-1"/>
            <a:ext cx="24377073" cy="1343401"/>
          </a:xfrm>
          <a:prstGeom prst="rect">
            <a:avLst/>
          </a:prstGeom>
          <a:solidFill>
            <a:srgbClr val="0066FF">
              <a:alpha val="73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Thanks to Big Data, Analytics </a:t>
            </a:r>
            <a:r>
              <a:rPr lang="en-US" sz="6000" b="1" dirty="0" smtClean="0">
                <a:solidFill>
                  <a:schemeClr val="bg1"/>
                </a:solidFill>
              </a:rPr>
              <a:t>To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Be a $51B Business by 2016: IDC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97400" y="4469418"/>
            <a:ext cx="6267450" cy="3019801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Analytics in The Near </a:t>
            </a:r>
            <a:r>
              <a:rPr lang="en-US" sz="9600" b="1" dirty="0" smtClean="0">
                <a:solidFill>
                  <a:schemeClr val="bg1"/>
                </a:solidFill>
              </a:rPr>
              <a:t>Future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64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dark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Pages>0</Pages>
  <Words>353</Words>
  <Characters>0</Characters>
  <Application>Microsoft Office PowerPoint</Application>
  <PresentationFormat>Custom</PresentationFormat>
  <Lines>0</Lines>
  <Paragraphs>122</Paragraphs>
  <Slides>20</Slides>
  <Notes>20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Gill Sans</vt:lpstr>
      <vt:lpstr>ヒラギノ角ゴ ProN W3</vt:lpstr>
      <vt:lpstr>Arial</vt:lpstr>
      <vt:lpstr>Arial Bold</vt:lpstr>
      <vt:lpstr>ヒラギノ角ゴ ProN W6</vt:lpstr>
      <vt:lpstr>Calibri</vt:lpstr>
      <vt:lpstr>MS PGothic</vt:lpstr>
      <vt:lpstr>Wingdings</vt:lpstr>
      <vt:lpstr>Title &amp; Subtitle dark</vt:lpstr>
      <vt:lpstr>Title &amp; Bullets dark</vt:lpstr>
      <vt:lpstr>Analytics for the Real World</vt:lpstr>
      <vt:lpstr>Authored and Delivering the Rutgers University Online Mini-MBA™: Social Media for the Arts </vt:lpstr>
      <vt:lpstr>PowerPoint Presentation</vt:lpstr>
      <vt:lpstr>Exploring Social Data in depth  at my UCI Class which is starting offered again this Winter (Jan 2013)</vt:lpstr>
      <vt:lpstr>Tour of real-world upcoming sensor data with deep analytics that can change our world</vt:lpstr>
      <vt:lpstr>PowerPoint Presentation</vt:lpstr>
      <vt:lpstr>PowerPoint Presentation</vt:lpstr>
      <vt:lpstr>PowerPoint Presentation</vt:lpstr>
      <vt:lpstr>Analytics in The Near Future</vt:lpstr>
      <vt:lpstr>PowerPoint Presentation</vt:lpstr>
      <vt:lpstr>Disney Research developing a new class of 3D printed optics that embedded Analytics could reside</vt:lpstr>
      <vt:lpstr>Solving the Metadata Problem by automatically and intelligently generating it </vt:lpstr>
      <vt:lpstr>Google Project Glass and Augmented Reality provides Analytics on the 3D World</vt:lpstr>
      <vt:lpstr>Counting the “how many” and “when” with Navizon Analytics</vt:lpstr>
      <vt:lpstr>Shopper Analytics is Google Analytics for the Real World</vt:lpstr>
      <vt:lpstr>Face Deals connects online and offline sales</vt:lpstr>
      <vt:lpstr>Tag Your World  Your  Personal  Analytics    Are your kids doing their chores?</vt:lpstr>
      <vt:lpstr>PowerPoint Presentation</vt:lpstr>
      <vt:lpstr>How Sensor systems inform the Analytics Frameworks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</dc:creator>
  <cp:lastModifiedBy>marshall</cp:lastModifiedBy>
  <cp:revision>52</cp:revision>
  <dcterms:modified xsi:type="dcterms:W3CDTF">2012-10-22T03:36:25Z</dcterms:modified>
</cp:coreProperties>
</file>